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1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95A"/>
    <a:srgbClr val="250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D7516-4C8D-417E-9C6B-000E7C63E910}" v="140" dt="2026-06-02T10:19:44.565"/>
    <p1510:client id="{2D9498DA-9FE1-4C46-8198-3E00F824EE6D}" v="131" dt="2026-06-02T12:30:56.210"/>
    <p1510:client id="{30142C3B-7401-4057-9339-E2DACF2BB6B0}" v="415" dt="2026-06-02T12:51:36.323"/>
    <p1510:client id="{9D3D10CF-8DDB-EA9B-4090-296443D403B0}" v="20" dt="2026-06-02T10:35:5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43"/>
        <p:guide pos="123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5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97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0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59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6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02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7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86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4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19266-7CD7-4B6E-9FE0-42EB4494AC93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DB0BF-6CA7-4135-B81D-90CC0CEEF6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1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76A1E9-6D1A-BB07-9367-FAFAFA9BAF4D}"/>
              </a:ext>
            </a:extLst>
          </p:cNvPr>
          <p:cNvSpPr/>
          <p:nvPr/>
        </p:nvSpPr>
        <p:spPr>
          <a:xfrm>
            <a:off x="0" y="0"/>
            <a:ext cx="2255520" cy="9906000"/>
          </a:xfrm>
          <a:prstGeom prst="rect">
            <a:avLst/>
          </a:prstGeom>
          <a:solidFill>
            <a:srgbClr val="2502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1302A2-0D0F-4D54-3499-DD176C94E4B5}"/>
              </a:ext>
            </a:extLst>
          </p:cNvPr>
          <p:cNvSpPr txBox="1"/>
          <p:nvPr/>
        </p:nvSpPr>
        <p:spPr>
          <a:xfrm>
            <a:off x="314325" y="21431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B813A8-A601-3753-F15B-EC0D8BD21820}"/>
              </a:ext>
            </a:extLst>
          </p:cNvPr>
          <p:cNvSpPr txBox="1"/>
          <p:nvPr/>
        </p:nvSpPr>
        <p:spPr>
          <a:xfrm>
            <a:off x="2533015" y="1600320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à PROPOS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C5DA6E-A981-EB8C-F378-286417A892E8}"/>
              </a:ext>
            </a:extLst>
          </p:cNvPr>
          <p:cNvSpPr txBox="1"/>
          <p:nvPr/>
        </p:nvSpPr>
        <p:spPr>
          <a:xfrm>
            <a:off x="2533015" y="549077"/>
            <a:ext cx="3429000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3650" b="0" i="0" cap="all">
                <a:solidFill>
                  <a:srgbClr val="00C95A"/>
                </a:solidFill>
                <a:effectLst/>
                <a:latin typeface="AnTON" pitchFamily="2" charset="0"/>
              </a:rPr>
              <a:t>Nom</a:t>
            </a:r>
            <a:r>
              <a:rPr lang="fr-FR" sz="3650" b="0" i="0" cap="all">
                <a:solidFill>
                  <a:srgbClr val="00C95A"/>
                </a:solidFill>
                <a:effectLst/>
              </a:rPr>
              <a:t> </a:t>
            </a:r>
            <a:r>
              <a:rPr lang="fr-FR" sz="3650" b="0" i="0" cap="all">
                <a:solidFill>
                  <a:srgbClr val="00C95A"/>
                </a:solidFill>
                <a:effectLst/>
                <a:latin typeface="AnTON" panose="020F0502020204030204" pitchFamily="2" charset="0"/>
              </a:rPr>
              <a:t>organisme</a:t>
            </a:r>
            <a:endParaRPr lang="fr-FR" sz="3650" cap="all">
              <a:effectLst/>
              <a:latin typeface="AnTON" panose="020F0502020204030204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C89DFA-FD55-CB65-5BB5-56145EE9B035}"/>
              </a:ext>
            </a:extLst>
          </p:cNvPr>
          <p:cNvSpPr txBox="1"/>
          <p:nvPr/>
        </p:nvSpPr>
        <p:spPr>
          <a:xfrm>
            <a:off x="2533014" y="1976816"/>
            <a:ext cx="4073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100" b="0" i="0">
                <a:solidFill>
                  <a:srgbClr val="2D2A3E"/>
                </a:solidFill>
                <a:effectLst/>
              </a:rPr>
              <a:t>Acteur clé de la solidarité nationale, je fais partie de la Sécurité sociale. Ainsi, </a:t>
            </a:r>
            <a:r>
              <a:rPr lang="fr-FR" sz="1100">
                <a:solidFill>
                  <a:srgbClr val="2D2A3E"/>
                </a:solidFill>
              </a:rPr>
              <a:t>Je participe à la protection de chaque personne </a:t>
            </a:r>
            <a:r>
              <a:rPr lang="fr-FR" sz="1100" b="0" i="0">
                <a:solidFill>
                  <a:srgbClr val="2D2A3E"/>
                </a:solidFill>
                <a:effectLst/>
              </a:rPr>
              <a:t>face aux aléas de la vie : famille, maladie, accident du travail, vieillesse, perte d’autonomie. Véritable pilier du modèle social français, j’agis sur l’ensemble du territoire XX grâce à une grande diversité de métiers au service de l’intérêt général.</a:t>
            </a:r>
            <a:endParaRPr lang="fr-FR" sz="1100">
              <a:effectLst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2D57A7-3259-5AF8-C6D8-918B213144FF}"/>
              </a:ext>
            </a:extLst>
          </p:cNvPr>
          <p:cNvSpPr txBox="1"/>
          <p:nvPr/>
        </p:nvSpPr>
        <p:spPr>
          <a:xfrm>
            <a:off x="91440" y="1249468"/>
            <a:ext cx="2157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b="1" i="0" cap="all">
                <a:solidFill>
                  <a:srgbClr val="FFFFFF"/>
                </a:solidFill>
                <a:effectLst/>
              </a:rPr>
              <a:t>Contact</a:t>
            </a:r>
            <a:endParaRPr lang="fr-FR" cap="all">
              <a:effectLst/>
            </a:endParaRPr>
          </a:p>
        </p:txBody>
      </p:sp>
      <p:pic>
        <p:nvPicPr>
          <p:cNvPr id="1026" name="Picture 2" descr="valise sac à main entreprise bureau icône vecteur ligne sur fond blanc ...">
            <a:extLst>
              <a:ext uri="{FF2B5EF4-FFF2-40B4-BE49-F238E27FC236}">
                <a16:creationId xmlns:a16="http://schemas.microsoft.com/office/drawing/2014/main" id="{1A023898-45A4-A925-C14C-9C2E0F6A3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>
            <a:fillRect/>
          </a:stretch>
        </p:blipFill>
        <p:spPr bwMode="auto">
          <a:xfrm flipH="1">
            <a:off x="3631565" y="3199766"/>
            <a:ext cx="660400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3728B22-9264-35AF-476F-FF478EBA29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3" t="6077" r="12385" b="23769"/>
          <a:stretch>
            <a:fillRect/>
          </a:stretch>
        </p:blipFill>
        <p:spPr>
          <a:xfrm>
            <a:off x="4837510" y="3349143"/>
            <a:ext cx="449420" cy="416535"/>
          </a:xfrm>
          <a:prstGeom prst="rect">
            <a:avLst/>
          </a:prstGeom>
        </p:spPr>
      </p:pic>
      <p:pic>
        <p:nvPicPr>
          <p:cNvPr id="1030" name="Picture 6" descr="Staff Svg Png Icon Free Download (#549450) - OnlineWebFonts.COM">
            <a:extLst>
              <a:ext uri="{FF2B5EF4-FFF2-40B4-BE49-F238E27FC236}">
                <a16:creationId xmlns:a16="http://schemas.microsoft.com/office/drawing/2014/main" id="{B5F965AD-E7DC-36EC-EF53-1AA5B9D7C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b="23931"/>
          <a:stretch>
            <a:fillRect/>
          </a:stretch>
        </p:blipFill>
        <p:spPr bwMode="auto">
          <a:xfrm>
            <a:off x="5678510" y="3219578"/>
            <a:ext cx="1054989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ône de Groupe d'utilisateurs">
            <a:extLst>
              <a:ext uri="{FF2B5EF4-FFF2-40B4-BE49-F238E27FC236}">
                <a16:creationId xmlns:a16="http://schemas.microsoft.com/office/drawing/2014/main" id="{091FB358-C297-0E30-7741-CB27731E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23" y="3256289"/>
            <a:ext cx="504309" cy="5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A31371C-BF9A-B863-86F5-5940C10CF5B5}"/>
              </a:ext>
            </a:extLst>
          </p:cNvPr>
          <p:cNvSpPr txBox="1"/>
          <p:nvPr/>
        </p:nvSpPr>
        <p:spPr>
          <a:xfrm>
            <a:off x="2533014" y="3876726"/>
            <a:ext cx="669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usagers</a:t>
            </a:r>
            <a:endParaRPr lang="fr-FR" sz="900">
              <a:effectLst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BCB2D50-DEFD-6680-51DF-CAF8EA526BF7}"/>
              </a:ext>
            </a:extLst>
          </p:cNvPr>
          <p:cNvSpPr txBox="1"/>
          <p:nvPr/>
        </p:nvSpPr>
        <p:spPr>
          <a:xfrm>
            <a:off x="3482975" y="3876726"/>
            <a:ext cx="95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métiers</a:t>
            </a:r>
            <a:endParaRPr lang="fr-FR" sz="900">
              <a:effectLst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7C1E01-DCCB-4AF7-0129-C1237D20606C}"/>
              </a:ext>
            </a:extLst>
          </p:cNvPr>
          <p:cNvSpPr txBox="1"/>
          <p:nvPr/>
        </p:nvSpPr>
        <p:spPr>
          <a:xfrm>
            <a:off x="4583430" y="3876726"/>
            <a:ext cx="9575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>
                <a:solidFill>
                  <a:srgbClr val="000000"/>
                </a:solidFill>
              </a:rPr>
              <a:t>r</a:t>
            </a:r>
            <a:r>
              <a:rPr lang="fr-FR" sz="900" b="0" i="0">
                <a:solidFill>
                  <a:srgbClr val="000000"/>
                </a:solidFill>
                <a:effectLst/>
              </a:rPr>
              <a:t>ecrutements</a:t>
            </a:r>
          </a:p>
          <a:p>
            <a:pPr algn="ctr" rtl="0">
              <a:buNone/>
            </a:pPr>
            <a:r>
              <a:rPr lang="fr-FR" sz="900">
                <a:solidFill>
                  <a:srgbClr val="000000"/>
                </a:solidFill>
              </a:rPr>
              <a:t>par an</a:t>
            </a:r>
            <a:endParaRPr lang="fr-FR" sz="900">
              <a:effectLst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D8C39D3-8F7B-838D-4BA5-FC3642751675}"/>
              </a:ext>
            </a:extLst>
          </p:cNvPr>
          <p:cNvSpPr txBox="1"/>
          <p:nvPr/>
        </p:nvSpPr>
        <p:spPr>
          <a:xfrm>
            <a:off x="5727214" y="3876726"/>
            <a:ext cx="95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collaborateurs</a:t>
            </a:r>
            <a:endParaRPr lang="fr-FR" sz="900">
              <a:effectLst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33CEACA-4EE3-2A66-040A-A46F7C308FB7}"/>
              </a:ext>
            </a:extLst>
          </p:cNvPr>
          <p:cNvSpPr txBox="1"/>
          <p:nvPr/>
        </p:nvSpPr>
        <p:spPr>
          <a:xfrm>
            <a:off x="2533015" y="4609465"/>
            <a:ext cx="4073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Expériences professionnelles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FF90B3-AC96-5E0D-9255-628A3D8A5EBA}"/>
              </a:ext>
            </a:extLst>
          </p:cNvPr>
          <p:cNvSpPr txBox="1"/>
          <p:nvPr/>
        </p:nvSpPr>
        <p:spPr>
          <a:xfrm>
            <a:off x="2533015" y="5071557"/>
            <a:ext cx="39776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1 :</a:t>
            </a:r>
            <a:r>
              <a:rPr lang="fr-FR" sz="1100" b="0" i="0">
                <a:solidFill>
                  <a:srgbClr val="000000"/>
                </a:solidFill>
                <a:effectLst/>
              </a:rPr>
              <a:t> 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2 : </a:t>
            </a:r>
            <a:r>
              <a:rPr lang="fr-FR" sz="1100" b="0" i="0">
                <a:solidFill>
                  <a:srgbClr val="000000"/>
                </a:solidFill>
                <a:effectLst/>
              </a:rPr>
              <a:t>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3 : </a:t>
            </a:r>
            <a:r>
              <a:rPr lang="fr-FR" sz="1100" b="0" i="0">
                <a:solidFill>
                  <a:srgbClr val="000000"/>
                </a:solidFill>
                <a:effectLst/>
              </a:rPr>
              <a:t>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4 : </a:t>
            </a:r>
            <a:r>
              <a:rPr lang="fr-FR" sz="1100" b="0" i="0">
                <a:solidFill>
                  <a:srgbClr val="2D2A3E"/>
                </a:solidFill>
                <a:effectLst/>
              </a:rPr>
              <a:t>texte 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1FD366-AAFB-BF28-99F7-A4D9402EFB2A}"/>
              </a:ext>
            </a:extLst>
          </p:cNvPr>
          <p:cNvSpPr txBox="1"/>
          <p:nvPr/>
        </p:nvSpPr>
        <p:spPr>
          <a:xfrm>
            <a:off x="2533015" y="7125385"/>
            <a:ext cx="4073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AVANTAGES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736DC6-A608-F363-6323-BF55D367ADFB}"/>
              </a:ext>
            </a:extLst>
          </p:cNvPr>
          <p:cNvSpPr txBox="1"/>
          <p:nvPr/>
        </p:nvSpPr>
        <p:spPr>
          <a:xfrm>
            <a:off x="2533015" y="7559943"/>
            <a:ext cx="1483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1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2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3 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3448C1-B774-45CD-800B-28D177F7C192}"/>
              </a:ext>
            </a:extLst>
          </p:cNvPr>
          <p:cNvSpPr txBox="1"/>
          <p:nvPr/>
        </p:nvSpPr>
        <p:spPr>
          <a:xfrm>
            <a:off x="4708525" y="7565023"/>
            <a:ext cx="18983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7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8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9 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408DC85-C8A1-C580-F4C4-E7BB8D79BF95}"/>
              </a:ext>
            </a:extLst>
          </p:cNvPr>
          <p:cNvCxnSpPr>
            <a:cxnSpLocks/>
          </p:cNvCxnSpPr>
          <p:nvPr/>
        </p:nvCxnSpPr>
        <p:spPr>
          <a:xfrm>
            <a:off x="91440" y="1625283"/>
            <a:ext cx="1830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F84709D-34BC-ED04-6016-5FAE1CEECA56}"/>
              </a:ext>
            </a:extLst>
          </p:cNvPr>
          <p:cNvSpPr txBox="1"/>
          <p:nvPr/>
        </p:nvSpPr>
        <p:spPr>
          <a:xfrm>
            <a:off x="91440" y="2939521"/>
            <a:ext cx="2003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b="1" i="0">
                <a:solidFill>
                  <a:srgbClr val="FFFFFF"/>
                </a:solidFill>
                <a:effectLst/>
              </a:rPr>
              <a:t>COMPÉTENCES /</a:t>
            </a:r>
          </a:p>
          <a:p>
            <a:pPr algn="l" rtl="0">
              <a:buNone/>
            </a:pPr>
            <a:r>
              <a:rPr lang="fr-FR" b="1" i="0">
                <a:solidFill>
                  <a:srgbClr val="FFFFFF"/>
                </a:solidFill>
                <a:effectLst/>
              </a:rPr>
              <a:t> MÉTIERS</a:t>
            </a:r>
            <a:endParaRPr lang="fr-FR"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990421-E2C3-4570-A685-DB5BDBA2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404" y="1782764"/>
            <a:ext cx="168189" cy="1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LinkedIn [in] Logo PNG (Transparent) SVG AI – Free Download">
            <a:extLst>
              <a:ext uri="{FF2B5EF4-FFF2-40B4-BE49-F238E27FC236}">
                <a16:creationId xmlns:a16="http://schemas.microsoft.com/office/drawing/2014/main" id="{E599C630-647F-98C5-B88F-FD8E5577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" y="2057717"/>
            <a:ext cx="168593" cy="1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385ECBF-6ED9-BBC1-F153-B494816D1CA3}"/>
              </a:ext>
            </a:extLst>
          </p:cNvPr>
          <p:cNvSpPr txBox="1"/>
          <p:nvPr/>
        </p:nvSpPr>
        <p:spPr>
          <a:xfrm>
            <a:off x="442199" y="1680299"/>
            <a:ext cx="1715214" cy="836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buNone/>
            </a:pPr>
            <a:r>
              <a:rPr lang="fr-FR" sz="1100" b="0" i="0">
                <a:solidFill>
                  <a:schemeClr val="bg1"/>
                </a:solidFill>
                <a:effectLst/>
              </a:rPr>
              <a:t>Lien site web</a:t>
            </a:r>
          </a:p>
          <a:p>
            <a:pPr>
              <a:lnSpc>
                <a:spcPts val="1950"/>
              </a:lnSpc>
              <a:buNone/>
            </a:pPr>
            <a:r>
              <a:rPr lang="fr-FR" sz="1100">
                <a:solidFill>
                  <a:schemeClr val="bg1"/>
                </a:solidFill>
              </a:rPr>
              <a:t>Lien LinkedIn</a:t>
            </a:r>
          </a:p>
          <a:p>
            <a:pPr>
              <a:lnSpc>
                <a:spcPts val="1950"/>
              </a:lnSpc>
              <a:buNone/>
            </a:pPr>
            <a:r>
              <a:rPr lang="fr-FR" sz="1100">
                <a:solidFill>
                  <a:schemeClr val="bg1"/>
                </a:solidFill>
              </a:rPr>
              <a:t>	Liens RS</a:t>
            </a:r>
            <a:endParaRPr lang="fr-FR" sz="1100">
              <a:solidFill>
                <a:schemeClr val="bg1"/>
              </a:solidFill>
              <a:effectLst/>
            </a:endParaRPr>
          </a:p>
        </p:txBody>
      </p:sp>
      <p:pic>
        <p:nvPicPr>
          <p:cNvPr id="1034" name="Picture 10" descr="TikTok PNG Logo image for Free Download">
            <a:extLst>
              <a:ext uri="{FF2B5EF4-FFF2-40B4-BE49-F238E27FC236}">
                <a16:creationId xmlns:a16="http://schemas.microsoft.com/office/drawing/2014/main" id="{C5A0DF76-C917-0A71-489B-233969C9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" y="2256437"/>
            <a:ext cx="303883" cy="3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8E7855E-928D-B2CC-797E-6ACF80DDD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88" y="2316838"/>
            <a:ext cx="180000" cy="179707"/>
          </a:xfrm>
          <a:prstGeom prst="rect">
            <a:avLst/>
          </a:prstGeom>
        </p:spPr>
      </p:pic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1B10CD1B-3816-3CA7-2256-BE637AA4E5DE}"/>
              </a:ext>
            </a:extLst>
          </p:cNvPr>
          <p:cNvCxnSpPr>
            <a:cxnSpLocks/>
          </p:cNvCxnSpPr>
          <p:nvPr/>
        </p:nvCxnSpPr>
        <p:spPr>
          <a:xfrm>
            <a:off x="91440" y="3591243"/>
            <a:ext cx="18354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Download Facebook Logo PNG with Transparent Background">
            <a:extLst>
              <a:ext uri="{FF2B5EF4-FFF2-40B4-BE49-F238E27FC236}">
                <a16:creationId xmlns:a16="http://schemas.microsoft.com/office/drawing/2014/main" id="{6BF2952D-265D-391C-38E5-8DD3CCE2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2309495"/>
            <a:ext cx="189230" cy="1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ZoneTexte 1036">
            <a:extLst>
              <a:ext uri="{FF2B5EF4-FFF2-40B4-BE49-F238E27FC236}">
                <a16:creationId xmlns:a16="http://schemas.microsoft.com/office/drawing/2014/main" id="{04879CBE-0C81-0FC1-36A5-D73763B8ED3F}"/>
              </a:ext>
            </a:extLst>
          </p:cNvPr>
          <p:cNvSpPr txBox="1"/>
          <p:nvPr/>
        </p:nvSpPr>
        <p:spPr>
          <a:xfrm>
            <a:off x="91440" y="8032221"/>
            <a:ext cx="216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b="1" i="0">
                <a:solidFill>
                  <a:srgbClr val="FFFFFF"/>
                </a:solidFill>
                <a:effectLst/>
              </a:rPr>
              <a:t>SOFT SKILLS</a:t>
            </a:r>
            <a:endParaRPr lang="fr-FR">
              <a:effectLst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43338964-6A27-94B9-5265-6C69A4A26844}"/>
              </a:ext>
            </a:extLst>
          </p:cNvPr>
          <p:cNvCxnSpPr>
            <a:cxnSpLocks/>
          </p:cNvCxnSpPr>
          <p:nvPr/>
        </p:nvCxnSpPr>
        <p:spPr>
          <a:xfrm>
            <a:off x="91440" y="8409623"/>
            <a:ext cx="18354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13C6E539-65C4-E0C2-8F80-4747153DB8B4}"/>
              </a:ext>
            </a:extLst>
          </p:cNvPr>
          <p:cNvSpPr txBox="1"/>
          <p:nvPr/>
        </p:nvSpPr>
        <p:spPr>
          <a:xfrm>
            <a:off x="312420" y="8481963"/>
            <a:ext cx="148336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>
                <a:solidFill>
                  <a:schemeClr val="bg1"/>
                </a:solidFill>
              </a:rPr>
              <a:t>Soft </a:t>
            </a:r>
            <a:r>
              <a:rPr lang="fr-FR" sz="1100" err="1">
                <a:solidFill>
                  <a:schemeClr val="bg1"/>
                </a:solidFill>
              </a:rPr>
              <a:t>skills</a:t>
            </a:r>
            <a:r>
              <a:rPr lang="fr-FR" sz="1100">
                <a:solidFill>
                  <a:schemeClr val="bg1"/>
                </a:solidFill>
              </a:rPr>
              <a:t> 1 </a:t>
            </a:r>
          </a:p>
          <a:p>
            <a:pPr>
              <a:lnSpc>
                <a:spcPct val="150000"/>
              </a:lnSpc>
            </a:pPr>
            <a:r>
              <a:rPr lang="fr-FR" sz="1100">
                <a:solidFill>
                  <a:schemeClr val="bg1"/>
                </a:solidFill>
              </a:rPr>
              <a:t>Soft </a:t>
            </a:r>
            <a:r>
              <a:rPr lang="fr-FR" sz="1100" err="1">
                <a:solidFill>
                  <a:schemeClr val="bg1"/>
                </a:solidFill>
              </a:rPr>
              <a:t>skills</a:t>
            </a:r>
            <a:r>
              <a:rPr lang="fr-FR" sz="1100">
                <a:solidFill>
                  <a:schemeClr val="bg1"/>
                </a:solidFill>
              </a:rPr>
              <a:t> 2 </a:t>
            </a:r>
          </a:p>
          <a:p>
            <a:pPr>
              <a:lnSpc>
                <a:spcPct val="150000"/>
              </a:lnSpc>
            </a:pPr>
            <a:r>
              <a:rPr lang="fr-FR" sz="1100">
                <a:solidFill>
                  <a:schemeClr val="bg1"/>
                </a:solidFill>
              </a:rPr>
              <a:t>Soft </a:t>
            </a:r>
            <a:r>
              <a:rPr lang="fr-FR" sz="1100" err="1">
                <a:solidFill>
                  <a:schemeClr val="bg1"/>
                </a:solidFill>
              </a:rPr>
              <a:t>skills</a:t>
            </a:r>
            <a:r>
              <a:rPr lang="fr-FR" sz="1100">
                <a:solidFill>
                  <a:schemeClr val="bg1"/>
                </a:solidFill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fr-FR" sz="1100">
                <a:solidFill>
                  <a:schemeClr val="bg1"/>
                </a:solidFill>
              </a:rPr>
              <a:t>Soft </a:t>
            </a:r>
            <a:r>
              <a:rPr lang="fr-FR" sz="1100" err="1">
                <a:solidFill>
                  <a:schemeClr val="bg1"/>
                </a:solidFill>
              </a:rPr>
              <a:t>skills</a:t>
            </a:r>
            <a:r>
              <a:rPr lang="fr-FR" sz="1100">
                <a:solidFill>
                  <a:schemeClr val="bg1"/>
                </a:solidFill>
              </a:rPr>
              <a:t> 4 </a:t>
            </a:r>
          </a:p>
          <a:p>
            <a:endParaRPr lang="fr-FR" sz="1100">
              <a:solidFill>
                <a:schemeClr val="bg1"/>
              </a:solidFill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EEB28EEB-A350-FF37-F525-80175000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" y="8536467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4">
            <a:extLst>
              <a:ext uri="{FF2B5EF4-FFF2-40B4-BE49-F238E27FC236}">
                <a16:creationId xmlns:a16="http://schemas.microsoft.com/office/drawing/2014/main" id="{12C30359-4DA1-4DAF-9B0A-25AAC09BD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" y="8803167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4">
            <a:extLst>
              <a:ext uri="{FF2B5EF4-FFF2-40B4-BE49-F238E27FC236}">
                <a16:creationId xmlns:a16="http://schemas.microsoft.com/office/drawing/2014/main" id="{9BD3FD67-6D0D-49C2-BA3B-FBD0F5D5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" y="9053992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4">
            <a:extLst>
              <a:ext uri="{FF2B5EF4-FFF2-40B4-BE49-F238E27FC236}">
                <a16:creationId xmlns:a16="http://schemas.microsoft.com/office/drawing/2014/main" id="{F45C5FBD-2A65-D0EB-EF12-01DB8AC2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9" y="9305610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625D715-A6FD-6995-DD18-A0A2F9C26D93}"/>
              </a:ext>
            </a:extLst>
          </p:cNvPr>
          <p:cNvSpPr/>
          <p:nvPr/>
        </p:nvSpPr>
        <p:spPr>
          <a:xfrm>
            <a:off x="120539" y="3731577"/>
            <a:ext cx="1766888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EB30591-81D4-EB7B-9788-FF96FF93CEF2}"/>
              </a:ext>
            </a:extLst>
          </p:cNvPr>
          <p:cNvSpPr/>
          <p:nvPr/>
        </p:nvSpPr>
        <p:spPr>
          <a:xfrm>
            <a:off x="120539" y="4077456"/>
            <a:ext cx="119138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625D715-A6FD-6995-DD18-A0A2F9C26D93}"/>
              </a:ext>
            </a:extLst>
          </p:cNvPr>
          <p:cNvSpPr/>
          <p:nvPr/>
        </p:nvSpPr>
        <p:spPr>
          <a:xfrm>
            <a:off x="120539" y="4423335"/>
            <a:ext cx="124102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5A9D1DA-1A25-242C-7A1F-F4DCC729D089}"/>
              </a:ext>
            </a:extLst>
          </p:cNvPr>
          <p:cNvSpPr/>
          <p:nvPr/>
        </p:nvSpPr>
        <p:spPr>
          <a:xfrm>
            <a:off x="1428368" y="4423335"/>
            <a:ext cx="734823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EE24381-CF99-3C7F-7775-81AF11759EDE}"/>
              </a:ext>
            </a:extLst>
          </p:cNvPr>
          <p:cNvSpPr/>
          <p:nvPr/>
        </p:nvSpPr>
        <p:spPr>
          <a:xfrm>
            <a:off x="120539" y="4769214"/>
            <a:ext cx="184670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30B4FA97-F47E-D40E-8C5C-65D8C842DD60}"/>
              </a:ext>
            </a:extLst>
          </p:cNvPr>
          <p:cNvSpPr/>
          <p:nvPr/>
        </p:nvSpPr>
        <p:spPr>
          <a:xfrm>
            <a:off x="120539" y="5115093"/>
            <a:ext cx="90828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539D577-4AEC-3E3A-9880-55F720523C20}"/>
              </a:ext>
            </a:extLst>
          </p:cNvPr>
          <p:cNvSpPr/>
          <p:nvPr/>
        </p:nvSpPr>
        <p:spPr>
          <a:xfrm>
            <a:off x="1084650" y="5113809"/>
            <a:ext cx="100988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154ABD3-0F0C-C571-A0AE-8EE60F466267}"/>
              </a:ext>
            </a:extLst>
          </p:cNvPr>
          <p:cNvSpPr/>
          <p:nvPr/>
        </p:nvSpPr>
        <p:spPr>
          <a:xfrm>
            <a:off x="120539" y="5460972"/>
            <a:ext cx="62242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E10D20B-2B4A-D24F-43A6-D88987B921F1}"/>
              </a:ext>
            </a:extLst>
          </p:cNvPr>
          <p:cNvSpPr/>
          <p:nvPr/>
        </p:nvSpPr>
        <p:spPr>
          <a:xfrm>
            <a:off x="839470" y="5470074"/>
            <a:ext cx="62242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813AC8D-68FB-6382-511B-F8890020138E}"/>
              </a:ext>
            </a:extLst>
          </p:cNvPr>
          <p:cNvSpPr/>
          <p:nvPr/>
        </p:nvSpPr>
        <p:spPr>
          <a:xfrm>
            <a:off x="1554999" y="5469869"/>
            <a:ext cx="62242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38C4646B-D68A-28FB-5AF8-8A4FDE2C7D2F}"/>
              </a:ext>
            </a:extLst>
          </p:cNvPr>
          <p:cNvSpPr/>
          <p:nvPr/>
        </p:nvSpPr>
        <p:spPr>
          <a:xfrm>
            <a:off x="120539" y="5806851"/>
            <a:ext cx="127912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2FA3D78-14F7-EE7D-7F34-5F0E563D996D}"/>
              </a:ext>
            </a:extLst>
          </p:cNvPr>
          <p:cNvSpPr/>
          <p:nvPr/>
        </p:nvSpPr>
        <p:spPr>
          <a:xfrm>
            <a:off x="1459737" y="5806851"/>
            <a:ext cx="734823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F6765FD-6EAF-057F-26B0-E75364F2A2FB}"/>
              </a:ext>
            </a:extLst>
          </p:cNvPr>
          <p:cNvSpPr/>
          <p:nvPr/>
        </p:nvSpPr>
        <p:spPr>
          <a:xfrm>
            <a:off x="120539" y="6152730"/>
            <a:ext cx="734823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8D1C7A06-A837-5100-0F59-10E63FBE0CB3}"/>
              </a:ext>
            </a:extLst>
          </p:cNvPr>
          <p:cNvSpPr/>
          <p:nvPr/>
        </p:nvSpPr>
        <p:spPr>
          <a:xfrm>
            <a:off x="915438" y="6147272"/>
            <a:ext cx="1279122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23861601-80EE-69B5-BC30-C059FC9CC623}"/>
              </a:ext>
            </a:extLst>
          </p:cNvPr>
          <p:cNvSpPr/>
          <p:nvPr/>
        </p:nvSpPr>
        <p:spPr>
          <a:xfrm>
            <a:off x="120539" y="6498609"/>
            <a:ext cx="185824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12A9BF5-91A2-5330-D392-F1B93C70A6C5}"/>
              </a:ext>
            </a:extLst>
          </p:cNvPr>
          <p:cNvSpPr/>
          <p:nvPr/>
        </p:nvSpPr>
        <p:spPr>
          <a:xfrm>
            <a:off x="120539" y="6844488"/>
            <a:ext cx="184670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CEDB6EF-32EC-5200-1662-58ED0B2EAFE4}"/>
              </a:ext>
            </a:extLst>
          </p:cNvPr>
          <p:cNvSpPr/>
          <p:nvPr/>
        </p:nvSpPr>
        <p:spPr>
          <a:xfrm>
            <a:off x="120539" y="7190367"/>
            <a:ext cx="90828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6F8543C-9C2A-722D-E226-207FF7B85359}"/>
              </a:ext>
            </a:extLst>
          </p:cNvPr>
          <p:cNvSpPr/>
          <p:nvPr/>
        </p:nvSpPr>
        <p:spPr>
          <a:xfrm>
            <a:off x="1084650" y="7189419"/>
            <a:ext cx="1009882" cy="252000"/>
          </a:xfrm>
          <a:prstGeom prst="roundRect">
            <a:avLst>
              <a:gd name="adj" fmla="val 48246"/>
            </a:avLst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Texte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8588C85-D824-BB10-4045-604C25FA12F1}"/>
              </a:ext>
            </a:extLst>
          </p:cNvPr>
          <p:cNvSpPr/>
          <p:nvPr/>
        </p:nvSpPr>
        <p:spPr>
          <a:xfrm>
            <a:off x="120539" y="7536243"/>
            <a:ext cx="622429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6662542-2DCA-C259-0D47-B4C51141B1E3}"/>
              </a:ext>
            </a:extLst>
          </p:cNvPr>
          <p:cNvSpPr/>
          <p:nvPr/>
        </p:nvSpPr>
        <p:spPr>
          <a:xfrm>
            <a:off x="821953" y="7535298"/>
            <a:ext cx="1275568" cy="252000"/>
          </a:xfrm>
          <a:prstGeom prst="roundRect">
            <a:avLst>
              <a:gd name="adj" fmla="val 482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09267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54D2-73E3-F513-194A-5E1C9E2B7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AF79E0F-D5DF-1515-4B3A-16166F2B7928}"/>
              </a:ext>
            </a:extLst>
          </p:cNvPr>
          <p:cNvSpPr/>
          <p:nvPr/>
        </p:nvSpPr>
        <p:spPr>
          <a:xfrm>
            <a:off x="316445" y="1203897"/>
            <a:ext cx="1656000" cy="1590103"/>
          </a:xfrm>
          <a:prstGeom prst="roundRect">
            <a:avLst/>
          </a:prstGeom>
          <a:noFill/>
          <a:ln>
            <a:solidFill>
              <a:srgbClr val="00C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8931085C-3570-7D33-E426-78568D595495}"/>
              </a:ext>
            </a:extLst>
          </p:cNvPr>
          <p:cNvSpPr/>
          <p:nvPr/>
        </p:nvSpPr>
        <p:spPr>
          <a:xfrm>
            <a:off x="316445" y="3045885"/>
            <a:ext cx="1656000" cy="4544905"/>
          </a:xfrm>
          <a:prstGeom prst="roundRect">
            <a:avLst/>
          </a:prstGeom>
          <a:noFill/>
          <a:ln>
            <a:solidFill>
              <a:srgbClr val="00C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063B62-CD62-9994-C64F-E636AE5B25FC}"/>
              </a:ext>
            </a:extLst>
          </p:cNvPr>
          <p:cNvSpPr txBox="1"/>
          <p:nvPr/>
        </p:nvSpPr>
        <p:spPr>
          <a:xfrm>
            <a:off x="353695" y="25241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>
                <a:solidFill>
                  <a:srgbClr val="250286"/>
                </a:solidFill>
              </a:rPr>
              <a:t>LOGO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57E8F3-1FC5-C605-3FC0-6C91B963299F}"/>
              </a:ext>
            </a:extLst>
          </p:cNvPr>
          <p:cNvSpPr txBox="1"/>
          <p:nvPr/>
        </p:nvSpPr>
        <p:spPr>
          <a:xfrm>
            <a:off x="2533015" y="1600320"/>
            <a:ext cx="342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à PROPOS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C1D34A-CCA0-5C00-3B52-DF5D44947CB8}"/>
              </a:ext>
            </a:extLst>
          </p:cNvPr>
          <p:cNvSpPr txBox="1"/>
          <p:nvPr/>
        </p:nvSpPr>
        <p:spPr>
          <a:xfrm>
            <a:off x="2533015" y="688777"/>
            <a:ext cx="3429000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3650" b="0" i="0" cap="all">
                <a:solidFill>
                  <a:srgbClr val="250286"/>
                </a:solidFill>
                <a:effectLst/>
                <a:latin typeface="AnTON" pitchFamily="2" charset="0"/>
              </a:rPr>
              <a:t>Nom</a:t>
            </a:r>
            <a:r>
              <a:rPr lang="fr-FR" sz="3650" b="0" i="0" cap="all">
                <a:solidFill>
                  <a:srgbClr val="250286"/>
                </a:solidFill>
                <a:effectLst/>
              </a:rPr>
              <a:t> </a:t>
            </a:r>
            <a:r>
              <a:rPr lang="fr-FR" sz="3650" b="0" i="0" cap="all">
                <a:solidFill>
                  <a:srgbClr val="250286"/>
                </a:solidFill>
                <a:effectLst/>
                <a:latin typeface="AnTON" panose="020F0502020204030204" pitchFamily="2" charset="0"/>
              </a:rPr>
              <a:t>organisme</a:t>
            </a:r>
            <a:endParaRPr lang="fr-FR" sz="3650" cap="all">
              <a:solidFill>
                <a:srgbClr val="250286"/>
              </a:solidFill>
              <a:effectLst/>
              <a:latin typeface="AnTON" panose="020F0502020204030204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7D5ABA-BF91-4029-36CE-84362C4CAF54}"/>
              </a:ext>
            </a:extLst>
          </p:cNvPr>
          <p:cNvSpPr txBox="1"/>
          <p:nvPr/>
        </p:nvSpPr>
        <p:spPr>
          <a:xfrm>
            <a:off x="2533014" y="1976816"/>
            <a:ext cx="40738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100">
                <a:solidFill>
                  <a:srgbClr val="2D2A3E"/>
                </a:solidFill>
              </a:rPr>
              <a:t>Acteur clé de la solidarité nationale, je fais partie de la Sécurité sociale. Je participe à la protection de </a:t>
            </a:r>
            <a:r>
              <a:rPr lang="fr-FR" sz="1100" b="0" i="0">
                <a:solidFill>
                  <a:srgbClr val="2D2A3E"/>
                </a:solidFill>
                <a:effectLst/>
              </a:rPr>
              <a:t>chaque personne face aux aléas de la vie : famille, maladie, accident du travail, vieillesse, perte d’autonomie. Véritable pilier du modèle social français, j’agis sur l’ensemble du territoire XX grâce à une grande diversité de métiers au service de l’intérêt général.</a:t>
            </a:r>
            <a:endParaRPr lang="fr-FR" sz="1100">
              <a:effectLst/>
            </a:endParaRPr>
          </a:p>
        </p:txBody>
      </p:sp>
      <p:pic>
        <p:nvPicPr>
          <p:cNvPr id="1026" name="Picture 2" descr="valise sac à main entreprise bureau icône vecteur ligne sur fond blanc ...">
            <a:extLst>
              <a:ext uri="{FF2B5EF4-FFF2-40B4-BE49-F238E27FC236}">
                <a16:creationId xmlns:a16="http://schemas.microsoft.com/office/drawing/2014/main" id="{8449B8D2-8D29-20C7-B835-3FB2A7F63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>
            <a:fillRect/>
          </a:stretch>
        </p:blipFill>
        <p:spPr bwMode="auto">
          <a:xfrm flipH="1">
            <a:off x="3631565" y="3199766"/>
            <a:ext cx="660400" cy="56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80D2CEC-CD6B-8437-17AA-9EC76B04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3" t="6077" r="12385" b="23769"/>
          <a:stretch>
            <a:fillRect/>
          </a:stretch>
        </p:blipFill>
        <p:spPr>
          <a:xfrm>
            <a:off x="4837510" y="3349143"/>
            <a:ext cx="449420" cy="416535"/>
          </a:xfrm>
          <a:prstGeom prst="rect">
            <a:avLst/>
          </a:prstGeom>
        </p:spPr>
      </p:pic>
      <p:pic>
        <p:nvPicPr>
          <p:cNvPr id="1030" name="Picture 6" descr="Staff Svg Png Icon Free Download (#549450) - OnlineWebFonts.COM">
            <a:extLst>
              <a:ext uri="{FF2B5EF4-FFF2-40B4-BE49-F238E27FC236}">
                <a16:creationId xmlns:a16="http://schemas.microsoft.com/office/drawing/2014/main" id="{9F2412B4-28FA-D90C-AEE1-5F4A966AD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b="23931"/>
          <a:stretch>
            <a:fillRect/>
          </a:stretch>
        </p:blipFill>
        <p:spPr bwMode="auto">
          <a:xfrm>
            <a:off x="5678510" y="3219578"/>
            <a:ext cx="1054989" cy="5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ône de Groupe d'utilisateurs">
            <a:extLst>
              <a:ext uri="{FF2B5EF4-FFF2-40B4-BE49-F238E27FC236}">
                <a16:creationId xmlns:a16="http://schemas.microsoft.com/office/drawing/2014/main" id="{F623C273-4CA7-08C3-6A88-B7E98BC6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23" y="3256289"/>
            <a:ext cx="504309" cy="5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C9CD24A-8AF6-6B07-1E1E-53E5E685DE51}"/>
              </a:ext>
            </a:extLst>
          </p:cNvPr>
          <p:cNvSpPr txBox="1"/>
          <p:nvPr/>
        </p:nvSpPr>
        <p:spPr>
          <a:xfrm>
            <a:off x="2533014" y="3876726"/>
            <a:ext cx="669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usagers</a:t>
            </a:r>
            <a:endParaRPr lang="fr-FR" sz="900">
              <a:effectLst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077393-FEE7-1161-D243-F6430431A2B4}"/>
              </a:ext>
            </a:extLst>
          </p:cNvPr>
          <p:cNvSpPr txBox="1"/>
          <p:nvPr/>
        </p:nvSpPr>
        <p:spPr>
          <a:xfrm>
            <a:off x="3482975" y="3876726"/>
            <a:ext cx="95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métiers</a:t>
            </a:r>
            <a:endParaRPr lang="fr-FR" sz="900">
              <a:effectLst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8B8D5F7-083A-87FE-9D52-92EA972B9D42}"/>
              </a:ext>
            </a:extLst>
          </p:cNvPr>
          <p:cNvSpPr txBox="1"/>
          <p:nvPr/>
        </p:nvSpPr>
        <p:spPr>
          <a:xfrm>
            <a:off x="4583430" y="3876726"/>
            <a:ext cx="9575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>
                <a:solidFill>
                  <a:srgbClr val="000000"/>
                </a:solidFill>
              </a:rPr>
              <a:t>r</a:t>
            </a:r>
            <a:r>
              <a:rPr lang="fr-FR" sz="900" b="0" i="0">
                <a:solidFill>
                  <a:srgbClr val="000000"/>
                </a:solidFill>
                <a:effectLst/>
              </a:rPr>
              <a:t>ecrutements</a:t>
            </a:r>
          </a:p>
          <a:p>
            <a:pPr algn="ctr" rtl="0">
              <a:buNone/>
            </a:pPr>
            <a:r>
              <a:rPr lang="fr-FR" sz="900">
                <a:solidFill>
                  <a:srgbClr val="000000"/>
                </a:solidFill>
              </a:rPr>
              <a:t>par an</a:t>
            </a:r>
            <a:endParaRPr lang="fr-FR" sz="900">
              <a:effectLst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B1A0E3-EFE8-98AC-2005-2AE8AEC6AA5C}"/>
              </a:ext>
            </a:extLst>
          </p:cNvPr>
          <p:cNvSpPr txBox="1"/>
          <p:nvPr/>
        </p:nvSpPr>
        <p:spPr>
          <a:xfrm>
            <a:off x="5727214" y="3876726"/>
            <a:ext cx="95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900" b="1" i="0">
                <a:solidFill>
                  <a:srgbClr val="000000"/>
                </a:solidFill>
                <a:effectLst/>
              </a:rPr>
              <a:t>x</a:t>
            </a:r>
            <a:endParaRPr lang="fr-FR" sz="900">
              <a:effectLst/>
            </a:endParaRPr>
          </a:p>
          <a:p>
            <a:pPr algn="ctr" rtl="0">
              <a:buNone/>
            </a:pPr>
            <a:r>
              <a:rPr lang="fr-FR" sz="900" b="0" i="0">
                <a:solidFill>
                  <a:srgbClr val="000000"/>
                </a:solidFill>
                <a:effectLst/>
              </a:rPr>
              <a:t>collaborateurs</a:t>
            </a:r>
            <a:endParaRPr lang="fr-FR" sz="900">
              <a:effectLst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8407686-725A-FC5F-2CCD-9DD0331D3637}"/>
              </a:ext>
            </a:extLst>
          </p:cNvPr>
          <p:cNvSpPr txBox="1"/>
          <p:nvPr/>
        </p:nvSpPr>
        <p:spPr>
          <a:xfrm>
            <a:off x="2533015" y="4609465"/>
            <a:ext cx="4073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Expériences professionnelles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A9FA82-9006-493B-98F9-D78BF16C9531}"/>
              </a:ext>
            </a:extLst>
          </p:cNvPr>
          <p:cNvSpPr txBox="1"/>
          <p:nvPr/>
        </p:nvSpPr>
        <p:spPr>
          <a:xfrm>
            <a:off x="2533015" y="5071557"/>
            <a:ext cx="39776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1 :</a:t>
            </a:r>
            <a:r>
              <a:rPr lang="fr-FR" sz="1100" b="0" i="0">
                <a:solidFill>
                  <a:srgbClr val="000000"/>
                </a:solidFill>
                <a:effectLst/>
              </a:rPr>
              <a:t> 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2 : </a:t>
            </a:r>
            <a:r>
              <a:rPr lang="fr-FR" sz="1100" b="0" i="0">
                <a:solidFill>
                  <a:srgbClr val="000000"/>
                </a:solidFill>
                <a:effectLst/>
              </a:rPr>
              <a:t>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3 : </a:t>
            </a:r>
            <a:r>
              <a:rPr lang="fr-FR" sz="1100" b="0" i="0">
                <a:solidFill>
                  <a:srgbClr val="000000"/>
                </a:solidFill>
                <a:effectLst/>
              </a:rPr>
              <a:t>texte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1" i="0">
                <a:solidFill>
                  <a:srgbClr val="00C95A"/>
                </a:solidFill>
                <a:effectLst/>
              </a:rPr>
              <a:t>Expérience 4 : </a:t>
            </a:r>
            <a:r>
              <a:rPr lang="fr-FR" sz="1100" b="0" i="0">
                <a:solidFill>
                  <a:srgbClr val="2D2A3E"/>
                </a:solidFill>
                <a:effectLst/>
              </a:rPr>
              <a:t>texte 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None/>
            </a:pPr>
            <a:r>
              <a:rPr lang="fr-FR" sz="1100" b="0" i="0">
                <a:solidFill>
                  <a:srgbClr val="2D2A3E"/>
                </a:solidFill>
                <a:effectLst/>
              </a:rPr>
              <a:t>x</a:t>
            </a:r>
            <a:endParaRPr lang="fr-FR" sz="1100"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489D40-6CB6-8ACC-B3DD-599791CF0635}"/>
              </a:ext>
            </a:extLst>
          </p:cNvPr>
          <p:cNvSpPr txBox="1"/>
          <p:nvPr/>
        </p:nvSpPr>
        <p:spPr>
          <a:xfrm>
            <a:off x="2533015" y="7125385"/>
            <a:ext cx="4073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fr-FR" sz="1600" b="1" i="0" cap="all">
                <a:solidFill>
                  <a:srgbClr val="250286"/>
                </a:solidFill>
                <a:effectLst/>
                <a:latin typeface="Montserrat ExtraBold" panose="00000900000000000000" pitchFamily="2" charset="0"/>
              </a:rPr>
              <a:t>AVANTAGES</a:t>
            </a:r>
            <a:endParaRPr lang="fr-FR" sz="1600" cap="all">
              <a:effectLst/>
              <a:latin typeface="Montserrat ExtraBold" panose="000009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D4173A8-16CC-B684-1B44-98434DBC11B7}"/>
              </a:ext>
            </a:extLst>
          </p:cNvPr>
          <p:cNvSpPr txBox="1"/>
          <p:nvPr/>
        </p:nvSpPr>
        <p:spPr>
          <a:xfrm>
            <a:off x="2533015" y="7559943"/>
            <a:ext cx="14833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1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2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Avantage 3 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i="0">
                <a:effectLst/>
              </a:rPr>
              <a:t>x</a:t>
            </a:r>
            <a:endParaRPr lang="fr-FR" sz="11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0A0109-4C1E-BDFC-9F8A-546711C6793A}"/>
              </a:ext>
            </a:extLst>
          </p:cNvPr>
          <p:cNvSpPr txBox="1"/>
          <p:nvPr/>
        </p:nvSpPr>
        <p:spPr>
          <a:xfrm>
            <a:off x="4708525" y="7565023"/>
            <a:ext cx="18983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7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8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Avantage 9 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fr-FR" sz="1100" b="0" i="0">
                <a:solidFill>
                  <a:srgbClr val="000000"/>
                </a:solidFill>
                <a:effectLst/>
              </a:rPr>
              <a:t>x</a:t>
            </a:r>
            <a:endParaRPr lang="fr-FR" sz="1100">
              <a:effectLst/>
            </a:endParaRPr>
          </a:p>
        </p:txBody>
      </p:sp>
      <p:pic>
        <p:nvPicPr>
          <p:cNvPr id="25" name="Picture 6" descr="LinkedIn [in] Logo PNG (Transparent) SVG AI – Free Download">
            <a:extLst>
              <a:ext uri="{FF2B5EF4-FFF2-40B4-BE49-F238E27FC236}">
                <a16:creationId xmlns:a16="http://schemas.microsoft.com/office/drawing/2014/main" id="{54ED820A-BFAE-D763-6F28-E09C7C1B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" y="2107392"/>
            <a:ext cx="168593" cy="1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ikTok PNG Logo image for Free Download">
            <a:extLst>
              <a:ext uri="{FF2B5EF4-FFF2-40B4-BE49-F238E27FC236}">
                <a16:creationId xmlns:a16="http://schemas.microsoft.com/office/drawing/2014/main" id="{50D0BB94-C7CD-4EC4-C73A-04F630F4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1" y="2306112"/>
            <a:ext cx="303883" cy="30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B3CB741-AFFB-0F77-8CE6-BAAFFF7FB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09" y="2366513"/>
            <a:ext cx="185451" cy="185149"/>
          </a:xfrm>
          <a:prstGeom prst="rect">
            <a:avLst/>
          </a:prstGeom>
        </p:spPr>
      </p:pic>
      <p:pic>
        <p:nvPicPr>
          <p:cNvPr id="1044" name="Picture 20" descr="Download Facebook Logo PNG with Transparent Background">
            <a:extLst>
              <a:ext uri="{FF2B5EF4-FFF2-40B4-BE49-F238E27FC236}">
                <a16:creationId xmlns:a16="http://schemas.microsoft.com/office/drawing/2014/main" id="{0B567020-E50B-55B4-1229-4BBF9F1D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1" y="2359170"/>
            <a:ext cx="189230" cy="1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ZoneTexte 1040">
            <a:extLst>
              <a:ext uri="{FF2B5EF4-FFF2-40B4-BE49-F238E27FC236}">
                <a16:creationId xmlns:a16="http://schemas.microsoft.com/office/drawing/2014/main" id="{DFCB7530-1546-744D-9F4A-4CF90B48A1F5}"/>
              </a:ext>
            </a:extLst>
          </p:cNvPr>
          <p:cNvSpPr txBox="1"/>
          <p:nvPr/>
        </p:nvSpPr>
        <p:spPr>
          <a:xfrm>
            <a:off x="570865" y="8438783"/>
            <a:ext cx="148336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/>
              <a:t>Soft </a:t>
            </a:r>
            <a:r>
              <a:rPr lang="fr-FR" sz="1100" err="1"/>
              <a:t>skills</a:t>
            </a:r>
            <a:r>
              <a:rPr lang="fr-FR" sz="1100"/>
              <a:t> 1 </a:t>
            </a:r>
          </a:p>
          <a:p>
            <a:pPr>
              <a:lnSpc>
                <a:spcPct val="150000"/>
              </a:lnSpc>
            </a:pPr>
            <a:r>
              <a:rPr lang="fr-FR" sz="1100"/>
              <a:t>Soft </a:t>
            </a:r>
            <a:r>
              <a:rPr lang="fr-FR" sz="1100" err="1"/>
              <a:t>skills</a:t>
            </a:r>
            <a:r>
              <a:rPr lang="fr-FR" sz="1100"/>
              <a:t> 2 </a:t>
            </a:r>
          </a:p>
          <a:p>
            <a:pPr>
              <a:lnSpc>
                <a:spcPct val="150000"/>
              </a:lnSpc>
            </a:pPr>
            <a:r>
              <a:rPr lang="fr-FR" sz="1100"/>
              <a:t>Soft </a:t>
            </a:r>
            <a:r>
              <a:rPr lang="fr-FR" sz="1100" err="1"/>
              <a:t>skills</a:t>
            </a:r>
            <a:r>
              <a:rPr lang="fr-FR" sz="1100"/>
              <a:t> 3</a:t>
            </a:r>
          </a:p>
          <a:p>
            <a:pPr>
              <a:lnSpc>
                <a:spcPct val="150000"/>
              </a:lnSpc>
            </a:pPr>
            <a:r>
              <a:rPr lang="fr-FR" sz="1100"/>
              <a:t>Soft </a:t>
            </a:r>
            <a:r>
              <a:rPr lang="fr-FR" sz="1100" err="1"/>
              <a:t>skills</a:t>
            </a:r>
            <a:r>
              <a:rPr lang="fr-FR" sz="1100"/>
              <a:t> 4 </a:t>
            </a:r>
          </a:p>
          <a:p>
            <a:endParaRPr lang="fr-FR" sz="1100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3B59DBA5-AFC9-31FF-0CD9-0873C819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4" y="8493287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24">
            <a:extLst>
              <a:ext uri="{FF2B5EF4-FFF2-40B4-BE49-F238E27FC236}">
                <a16:creationId xmlns:a16="http://schemas.microsoft.com/office/drawing/2014/main" id="{79C56277-B6CC-E171-DD56-B233D4BE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4" y="8759987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24">
            <a:extLst>
              <a:ext uri="{FF2B5EF4-FFF2-40B4-BE49-F238E27FC236}">
                <a16:creationId xmlns:a16="http://schemas.microsoft.com/office/drawing/2014/main" id="{5EB9E3B7-6A1E-20A2-3E3A-26D0BA0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4" y="9010812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4">
            <a:extLst>
              <a:ext uri="{FF2B5EF4-FFF2-40B4-BE49-F238E27FC236}">
                <a16:creationId xmlns:a16="http://schemas.microsoft.com/office/drawing/2014/main" id="{014F5E40-3450-AE03-6CAE-E3B45462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4" y="9262430"/>
            <a:ext cx="283004" cy="2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20957B6-3905-43A4-4D48-AB8008BD28C5}"/>
              </a:ext>
            </a:extLst>
          </p:cNvPr>
          <p:cNvSpPr/>
          <p:nvPr/>
        </p:nvSpPr>
        <p:spPr>
          <a:xfrm>
            <a:off x="427990" y="3660457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Métier 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2A59159-7484-5E0B-3FC0-A13DFF41AE7D}"/>
              </a:ext>
            </a:extLst>
          </p:cNvPr>
          <p:cNvSpPr/>
          <p:nvPr/>
        </p:nvSpPr>
        <p:spPr>
          <a:xfrm>
            <a:off x="304800" y="1038226"/>
            <a:ext cx="1663700" cy="566546"/>
          </a:xfrm>
          <a:prstGeom prst="roundRect">
            <a:avLst/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/>
              <a:t>CONTACTS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764EA54-D50F-4371-1E91-9C4C1DFA9937}"/>
              </a:ext>
            </a:extLst>
          </p:cNvPr>
          <p:cNvSpPr/>
          <p:nvPr/>
        </p:nvSpPr>
        <p:spPr>
          <a:xfrm>
            <a:off x="304800" y="3005456"/>
            <a:ext cx="1673860" cy="566546"/>
          </a:xfrm>
          <a:prstGeom prst="roundRect">
            <a:avLst/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/>
              <a:t>COMPÉTENCES / MÉTIERS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6EDD07F-915C-C4B1-6C51-D2159527A8DA}"/>
              </a:ext>
            </a:extLst>
          </p:cNvPr>
          <p:cNvSpPr/>
          <p:nvPr/>
        </p:nvSpPr>
        <p:spPr>
          <a:xfrm>
            <a:off x="304800" y="7813676"/>
            <a:ext cx="1663700" cy="566546"/>
          </a:xfrm>
          <a:prstGeom prst="roundRect">
            <a:avLst/>
          </a:prstGeom>
          <a:solidFill>
            <a:srgbClr val="00C9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36B1CFE5-D5C3-5296-9278-CA557FAA5C75}"/>
              </a:ext>
            </a:extLst>
          </p:cNvPr>
          <p:cNvSpPr/>
          <p:nvPr/>
        </p:nvSpPr>
        <p:spPr>
          <a:xfrm>
            <a:off x="316446" y="7984490"/>
            <a:ext cx="1639591" cy="1664335"/>
          </a:xfrm>
          <a:prstGeom prst="roundRect">
            <a:avLst/>
          </a:prstGeom>
          <a:noFill/>
          <a:ln>
            <a:solidFill>
              <a:srgbClr val="00C9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5A6F11AF-C289-1765-736F-4DEDA6E2A0CA}"/>
              </a:ext>
            </a:extLst>
          </p:cNvPr>
          <p:cNvSpPr/>
          <p:nvPr/>
        </p:nvSpPr>
        <p:spPr>
          <a:xfrm>
            <a:off x="427990" y="3902612"/>
            <a:ext cx="1415415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Métier 2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BE6ACB8B-3160-4685-B757-F5D2A4FE2962}"/>
              </a:ext>
            </a:extLst>
          </p:cNvPr>
          <p:cNvSpPr/>
          <p:nvPr/>
        </p:nvSpPr>
        <p:spPr>
          <a:xfrm>
            <a:off x="427990" y="4144767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Métier 3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101CFC62-D19C-83A4-99F4-A4289761CC08}"/>
              </a:ext>
            </a:extLst>
          </p:cNvPr>
          <p:cNvSpPr/>
          <p:nvPr/>
        </p:nvSpPr>
        <p:spPr>
          <a:xfrm>
            <a:off x="427990" y="4386922"/>
            <a:ext cx="86296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0715B243-A294-A5A0-ED0C-E778D6CBC9A2}"/>
              </a:ext>
            </a:extLst>
          </p:cNvPr>
          <p:cNvSpPr/>
          <p:nvPr/>
        </p:nvSpPr>
        <p:spPr>
          <a:xfrm>
            <a:off x="427990" y="4629077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5A063D06-E869-1FEC-0070-5CA24C7A3C6F}"/>
              </a:ext>
            </a:extLst>
          </p:cNvPr>
          <p:cNvSpPr/>
          <p:nvPr/>
        </p:nvSpPr>
        <p:spPr>
          <a:xfrm>
            <a:off x="427990" y="4871232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96A4BF0E-F1B0-B9E3-FFA0-DD752777C2E4}"/>
              </a:ext>
            </a:extLst>
          </p:cNvPr>
          <p:cNvSpPr/>
          <p:nvPr/>
        </p:nvSpPr>
        <p:spPr>
          <a:xfrm>
            <a:off x="427990" y="5113387"/>
            <a:ext cx="982028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BCCF4DBE-1C63-5E3A-DF2D-47033F8F9A55}"/>
              </a:ext>
            </a:extLst>
          </p:cNvPr>
          <p:cNvSpPr/>
          <p:nvPr/>
        </p:nvSpPr>
        <p:spPr>
          <a:xfrm>
            <a:off x="427990" y="5355542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F9B8058C-ADBF-4CF8-65F3-447906EFBADB}"/>
              </a:ext>
            </a:extLst>
          </p:cNvPr>
          <p:cNvSpPr/>
          <p:nvPr/>
        </p:nvSpPr>
        <p:spPr>
          <a:xfrm>
            <a:off x="427990" y="5597697"/>
            <a:ext cx="1410653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76570F99-66B8-DF56-AE1D-C1B3A69752A9}"/>
              </a:ext>
            </a:extLst>
          </p:cNvPr>
          <p:cNvSpPr/>
          <p:nvPr/>
        </p:nvSpPr>
        <p:spPr>
          <a:xfrm>
            <a:off x="427990" y="5839852"/>
            <a:ext cx="1234526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644796D3-86DD-CC2D-108C-EE966627CB89}"/>
              </a:ext>
            </a:extLst>
          </p:cNvPr>
          <p:cNvSpPr/>
          <p:nvPr/>
        </p:nvSpPr>
        <p:spPr>
          <a:xfrm>
            <a:off x="427990" y="6082007"/>
            <a:ext cx="1082041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0AB2FE14-FF41-B33A-3E9D-ED47601862E8}"/>
              </a:ext>
            </a:extLst>
          </p:cNvPr>
          <p:cNvSpPr/>
          <p:nvPr/>
        </p:nvSpPr>
        <p:spPr>
          <a:xfrm>
            <a:off x="427990" y="6324162"/>
            <a:ext cx="915353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EB551C96-E60A-BF63-9563-FB0C2741F7F6}"/>
              </a:ext>
            </a:extLst>
          </p:cNvPr>
          <p:cNvSpPr/>
          <p:nvPr/>
        </p:nvSpPr>
        <p:spPr>
          <a:xfrm>
            <a:off x="427990" y="6569064"/>
            <a:ext cx="1177290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AA21A0DA-8D90-04DB-E0CF-57F5DE661CAF}"/>
              </a:ext>
            </a:extLst>
          </p:cNvPr>
          <p:cNvSpPr/>
          <p:nvPr/>
        </p:nvSpPr>
        <p:spPr>
          <a:xfrm>
            <a:off x="427990" y="6813966"/>
            <a:ext cx="1315402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5A91DE29-9995-2F87-5E7F-B7BBF3AA3786}"/>
              </a:ext>
            </a:extLst>
          </p:cNvPr>
          <p:cNvSpPr txBox="1"/>
          <p:nvPr/>
        </p:nvSpPr>
        <p:spPr>
          <a:xfrm>
            <a:off x="530308" y="7943061"/>
            <a:ext cx="121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sz="1400" b="1" i="0">
                <a:solidFill>
                  <a:srgbClr val="FFFFFF"/>
                </a:solidFill>
                <a:effectLst/>
              </a:rPr>
              <a:t>SOFT SKILLS</a:t>
            </a:r>
            <a:endParaRPr lang="fr-FR" sz="1400">
              <a:effectLst/>
            </a:endParaRPr>
          </a:p>
        </p:txBody>
      </p:sp>
      <p:sp>
        <p:nvSpPr>
          <p:cNvPr id="1025" name="Rectangle : coins arrondis 1024">
            <a:extLst>
              <a:ext uri="{FF2B5EF4-FFF2-40B4-BE49-F238E27FC236}">
                <a16:creationId xmlns:a16="http://schemas.microsoft.com/office/drawing/2014/main" id="{6B41C1C6-8721-F2B4-F7E9-0DE476941414}"/>
              </a:ext>
            </a:extLst>
          </p:cNvPr>
          <p:cNvSpPr/>
          <p:nvPr/>
        </p:nvSpPr>
        <p:spPr>
          <a:xfrm>
            <a:off x="427990" y="7058868"/>
            <a:ext cx="1315402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sp>
        <p:nvSpPr>
          <p:cNvPr id="1027" name="Rectangle : coins arrondis 1026">
            <a:extLst>
              <a:ext uri="{FF2B5EF4-FFF2-40B4-BE49-F238E27FC236}">
                <a16:creationId xmlns:a16="http://schemas.microsoft.com/office/drawing/2014/main" id="{AC73C25B-6510-4C0C-DDD3-995F362EC436}"/>
              </a:ext>
            </a:extLst>
          </p:cNvPr>
          <p:cNvSpPr/>
          <p:nvPr/>
        </p:nvSpPr>
        <p:spPr>
          <a:xfrm>
            <a:off x="427990" y="7303770"/>
            <a:ext cx="963930" cy="185103"/>
          </a:xfrm>
          <a:prstGeom prst="roundRect">
            <a:avLst>
              <a:gd name="adj" fmla="val 482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100"/>
              <a:t>Texte</a:t>
            </a:r>
          </a:p>
        </p:txBody>
      </p:sp>
      <p:pic>
        <p:nvPicPr>
          <p:cNvPr id="1031" name="Picture 4">
            <a:extLst>
              <a:ext uri="{FF2B5EF4-FFF2-40B4-BE49-F238E27FC236}">
                <a16:creationId xmlns:a16="http://schemas.microsoft.com/office/drawing/2014/main" id="{DA58974D-99DC-3B5F-17A9-2C2DEB9F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822451"/>
            <a:ext cx="231775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6019CA-3C71-C4E2-546B-CB8E9CB11399}"/>
              </a:ext>
            </a:extLst>
          </p:cNvPr>
          <p:cNvSpPr txBox="1"/>
          <p:nvPr/>
        </p:nvSpPr>
        <p:spPr>
          <a:xfrm>
            <a:off x="683815" y="1758376"/>
            <a:ext cx="1483360" cy="836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buNone/>
            </a:pPr>
            <a:r>
              <a:rPr lang="fr-FR" sz="1100" b="0" i="0">
                <a:effectLst/>
              </a:rPr>
              <a:t>Lien site web</a:t>
            </a:r>
          </a:p>
          <a:p>
            <a:pPr>
              <a:lnSpc>
                <a:spcPts val="1950"/>
              </a:lnSpc>
              <a:buNone/>
            </a:pPr>
            <a:r>
              <a:rPr lang="fr-FR" sz="1100"/>
              <a:t>Lien LinkedIn</a:t>
            </a:r>
          </a:p>
          <a:p>
            <a:pPr>
              <a:lnSpc>
                <a:spcPts val="1950"/>
              </a:lnSpc>
              <a:buNone/>
            </a:pPr>
            <a:r>
              <a:rPr lang="fr-FR" sz="1100"/>
              <a:t>	Liens RS</a:t>
            </a:r>
            <a:endParaRPr lang="fr-FR" sz="11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394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FEEDA3750134EBADE4D87B94CFD84" ma:contentTypeVersion="15" ma:contentTypeDescription="Create a new document." ma:contentTypeScope="" ma:versionID="47ce17ffc2c680558315b34e4b91ea79">
  <xsd:schema xmlns:xsd="http://www.w3.org/2001/XMLSchema" xmlns:xs="http://www.w3.org/2001/XMLSchema" xmlns:p="http://schemas.microsoft.com/office/2006/metadata/properties" xmlns:ns2="20372409-ed3a-4b7b-ab64-140418ad1019" xmlns:ns3="abecb10c-76a2-47d0-99e6-7ffeb55a8821" targetNamespace="http://schemas.microsoft.com/office/2006/metadata/properties" ma:root="true" ma:fieldsID="d3f9aae644e629bf832f843421e85e8a" ns2:_="" ns3:_="">
    <xsd:import namespace="20372409-ed3a-4b7b-ab64-140418ad1019"/>
    <xsd:import namespace="abecb10c-76a2-47d0-99e6-7ffeb55a8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72409-ed3a-4b7b-ab64-140418ad1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9c98731-480b-409f-9bce-44042158ea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cb10c-76a2-47d0-99e6-7ffeb55a882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7d4fea2-0e73-47cb-88eb-b1c4134d4054}" ma:internalName="TaxCatchAll" ma:showField="CatchAllData" ma:web="abecb10c-76a2-47d0-99e6-7ffeb55a88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ecb10c-76a2-47d0-99e6-7ffeb55a8821" xsi:nil="true"/>
    <lcf76f155ced4ddcb4097134ff3c332f xmlns="20372409-ed3a-4b7b-ab64-140418ad10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C39CEB-2407-4217-BC13-40980C78F5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8C9A6B-EE49-4D22-9A8C-3E7B224AC068}">
  <ds:schemaRefs>
    <ds:schemaRef ds:uri="20372409-ed3a-4b7b-ab64-140418ad1019"/>
    <ds:schemaRef ds:uri="abecb10c-76a2-47d0-99e6-7ffeb55a88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BB802C-03D2-4D0D-B9B4-F929C9ADC845}">
  <ds:schemaRefs>
    <ds:schemaRef ds:uri="20372409-ed3a-4b7b-ab64-140418ad1019"/>
    <ds:schemaRef ds:uri="abecb10c-76a2-47d0-99e6-7ffeb55a88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PORQUIER</dc:creator>
  <cp:revision>2</cp:revision>
  <dcterms:created xsi:type="dcterms:W3CDTF">2026-06-01T10:20:31Z</dcterms:created>
  <dcterms:modified xsi:type="dcterms:W3CDTF">2026-06-02T12:54:27Z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0x0101006A7FEEDA3750134EBADE4D87B94CFD84</vt:lpwstr>
  </property>
  <property fmtid="{D5CDD505-2E9C-101B-9397-08002B2CF9AE}" pid="3" name="MediaServiceImageTags">
    <vt:lpwstr/>
  </property>
</Properties>
</file>